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2" r:id="rId3"/>
    <p:sldId id="341" r:id="rId5"/>
    <p:sldId id="306" r:id="rId6"/>
    <p:sldId id="320" r:id="rId7"/>
    <p:sldId id="504" r:id="rId8"/>
    <p:sldId id="506" r:id="rId9"/>
    <p:sldId id="507" r:id="rId10"/>
    <p:sldId id="508" r:id="rId11"/>
    <p:sldId id="510" r:id="rId12"/>
    <p:sldId id="511" r:id="rId13"/>
    <p:sldId id="537" r:id="rId14"/>
    <p:sldId id="538" r:id="rId15"/>
    <p:sldId id="513" r:id="rId16"/>
    <p:sldId id="525" r:id="rId17"/>
    <p:sldId id="514" r:id="rId18"/>
    <p:sldId id="516" r:id="rId19"/>
    <p:sldId id="517" r:id="rId20"/>
    <p:sldId id="518" r:id="rId21"/>
    <p:sldId id="526" r:id="rId22"/>
    <p:sldId id="519" r:id="rId23"/>
    <p:sldId id="520" r:id="rId24"/>
    <p:sldId id="521" r:id="rId25"/>
    <p:sldId id="522" r:id="rId26"/>
    <p:sldId id="523" r:id="rId27"/>
    <p:sldId id="524" r:id="rId28"/>
  </p:sldIdLst>
  <p:sldSz cx="12198350" cy="6859270"/>
  <p:notesSz cx="6858000" cy="9144000"/>
  <p:defaultTextStyle>
    <a:defPPr>
      <a:defRPr lang="zh-CN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8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4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92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8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4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70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005DA2"/>
    <a:srgbClr val="FFC400"/>
    <a:srgbClr val="FFD347"/>
    <a:srgbClr val="FFC91D"/>
    <a:srgbClr val="0071C1"/>
    <a:srgbClr val="414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9" autoAdjust="0"/>
    <p:restoredTop sz="94660"/>
  </p:normalViewPr>
  <p:slideViewPr>
    <p:cSldViewPr>
      <p:cViewPr varScale="1">
        <p:scale>
          <a:sx n="71" d="100"/>
          <a:sy n="71" d="100"/>
        </p:scale>
        <p:origin x="-91" y="-144"/>
      </p:cViewPr>
      <p:guideLst>
        <p:guide orient="horz" pos="2218"/>
        <p:guide pos="3842"/>
        <p:guide pos="264"/>
        <p:guide pos="1945"/>
        <p:guide pos="11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4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AE03-6EE8-41FD-8A37-86C6BC5E26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8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4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92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8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4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70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637" y="365210"/>
            <a:ext cx="10521077" cy="1325870"/>
          </a:xfrm>
          <a:prstGeom prst="rect">
            <a:avLst/>
          </a:prstGeom>
        </p:spPr>
        <p:txBody>
          <a:bodyPr lIns="91472" tIns="45736" rIns="91472" bIns="45736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637" y="1826048"/>
            <a:ext cx="10521077" cy="4352346"/>
          </a:xfrm>
          <a:prstGeom prst="rect">
            <a:avLst/>
          </a:prstGeom>
        </p:spPr>
        <p:txBody>
          <a:bodyPr lIns="91472" tIns="45736" rIns="91472" bIns="45736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636" y="6357822"/>
            <a:ext cx="2744629" cy="365210"/>
          </a:xfrm>
          <a:prstGeom prst="rect">
            <a:avLst/>
          </a:prstGeom>
        </p:spPr>
        <p:txBody>
          <a:bodyPr lIns="91472" tIns="45736" rIns="91472" bIns="45736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40704" y="6357822"/>
            <a:ext cx="4116943" cy="365210"/>
          </a:xfrm>
          <a:prstGeom prst="rect">
            <a:avLst/>
          </a:prstGeom>
        </p:spPr>
        <p:txBody>
          <a:bodyPr lIns="91472" tIns="45736" rIns="91472" bIns="45736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5085" y="6357822"/>
            <a:ext cx="2744629" cy="365210"/>
          </a:xfrm>
          <a:prstGeom prst="rect">
            <a:avLst/>
          </a:prstGeom>
        </p:spPr>
        <p:txBody>
          <a:bodyPr lIns="91472" tIns="45736" rIns="91472" bIns="45736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876" y="2130919"/>
            <a:ext cx="10368598" cy="1470366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753" y="3887100"/>
            <a:ext cx="8538845" cy="1753006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9E0611D0-9A6A-4745-A630-3246110313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9D3F3D8C-2C4B-4342-80F1-9B8A0E6BA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6808" y="117426"/>
            <a:ext cx="1701887" cy="677151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r>
              <a:rPr lang="en-US" altLang="zh-CN" sz="3600" b="1" spc="-150" dirty="0" smtClean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微软雅黑" panose="020B0503020204020204" pitchFamily="34" charset="-122"/>
              </a:rPr>
              <a:t>LOGO</a:t>
            </a:r>
            <a:endParaRPr lang="zh-CN" altLang="en-US" sz="3600" b="1" spc="-150" dirty="0">
              <a:solidFill>
                <a:schemeClr val="accent1"/>
              </a:solidFill>
              <a:effectLst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562671" y="693490"/>
            <a:ext cx="10635679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18" y="274702"/>
            <a:ext cx="10978515" cy="1143265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20" y="273112"/>
            <a:ext cx="4013173" cy="1162320"/>
          </a:xfrm>
          <a:prstGeom prst="rect">
            <a:avLst/>
          </a:prstGeom>
        </p:spPr>
        <p:txBody>
          <a:bodyPr lIns="121963" tIns="60981" rIns="121963" bIns="60981" anchor="b"/>
          <a:lstStyle>
            <a:lvl1pPr algn="l">
              <a:defRPr sz="2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9216" y="273114"/>
            <a:ext cx="6819216" cy="5854469"/>
          </a:xfrm>
          <a:prstGeom prst="rect">
            <a:avLst/>
          </a:prstGeom>
        </p:spPr>
        <p:txBody>
          <a:bodyPr lIns="121963" tIns="60981" rIns="121963" bIns="60981"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920" y="1435434"/>
            <a:ext cx="4013173" cy="4692149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835" indent="0">
              <a:buNone/>
              <a:defRPr sz="1300"/>
            </a:lvl3pPr>
            <a:lvl4pPr marL="1829435" indent="0">
              <a:buNone/>
              <a:defRPr sz="1200"/>
            </a:lvl4pPr>
            <a:lvl5pPr marL="2439035" indent="0">
              <a:buNone/>
              <a:defRPr sz="1200"/>
            </a:lvl5pPr>
            <a:lvl6pPr marL="3049270" indent="0">
              <a:buNone/>
              <a:defRPr sz="1200"/>
            </a:lvl6pPr>
            <a:lvl7pPr marL="3658870" indent="0">
              <a:buNone/>
              <a:defRPr sz="1200"/>
            </a:lvl7pPr>
            <a:lvl8pPr marL="4268470" indent="0">
              <a:buNone/>
              <a:defRPr sz="1200"/>
            </a:lvl8pPr>
            <a:lvl9pPr marL="487870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962" y="4801712"/>
            <a:ext cx="7319010" cy="566870"/>
          </a:xfrm>
          <a:prstGeom prst="rect">
            <a:avLst/>
          </a:prstGeom>
        </p:spPr>
        <p:txBody>
          <a:bodyPr lIns="121963" tIns="60981" rIns="121963" bIns="60981" anchor="b"/>
          <a:lstStyle>
            <a:lvl1pPr algn="l">
              <a:defRPr sz="2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962" y="612916"/>
            <a:ext cx="7319010" cy="4115753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835" indent="0">
              <a:buNone/>
              <a:defRPr sz="3200"/>
            </a:lvl3pPr>
            <a:lvl4pPr marL="1829435" indent="0">
              <a:buNone/>
              <a:defRPr sz="2700"/>
            </a:lvl4pPr>
            <a:lvl5pPr marL="2439035" indent="0">
              <a:buNone/>
              <a:defRPr sz="2700"/>
            </a:lvl5pPr>
            <a:lvl6pPr marL="3049270" indent="0">
              <a:buNone/>
              <a:defRPr sz="2700"/>
            </a:lvl6pPr>
            <a:lvl7pPr marL="3658870" indent="0">
              <a:buNone/>
              <a:defRPr sz="2700"/>
            </a:lvl7pPr>
            <a:lvl8pPr marL="4268470" indent="0">
              <a:buNone/>
              <a:defRPr sz="2700"/>
            </a:lvl8pPr>
            <a:lvl9pPr marL="4878705" indent="0">
              <a:buNone/>
              <a:defRPr sz="2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962" y="5368581"/>
            <a:ext cx="7319010" cy="805049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835" indent="0">
              <a:buNone/>
              <a:defRPr sz="1300"/>
            </a:lvl3pPr>
            <a:lvl4pPr marL="1829435" indent="0">
              <a:buNone/>
              <a:defRPr sz="1200"/>
            </a:lvl4pPr>
            <a:lvl5pPr marL="2439035" indent="0">
              <a:buNone/>
              <a:defRPr sz="1200"/>
            </a:lvl5pPr>
            <a:lvl6pPr marL="3049270" indent="0">
              <a:buNone/>
              <a:defRPr sz="1200"/>
            </a:lvl6pPr>
            <a:lvl7pPr marL="3658870" indent="0">
              <a:buNone/>
              <a:defRPr sz="1200"/>
            </a:lvl7pPr>
            <a:lvl8pPr marL="4268470" indent="0">
              <a:buNone/>
              <a:defRPr sz="1200"/>
            </a:lvl8pPr>
            <a:lvl9pPr marL="487870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18" y="274702"/>
            <a:ext cx="10978515" cy="1143265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918" y="1600572"/>
            <a:ext cx="10978515" cy="4527011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804" y="206422"/>
            <a:ext cx="2744629" cy="4388867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918" y="206422"/>
            <a:ext cx="8030580" cy="4388867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0">
    <p:wipe/>
  </p:transition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1235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6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42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44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40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6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90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50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8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4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92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8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4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70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" y="793"/>
            <a:ext cx="12193647" cy="686064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170473" y="1413570"/>
            <a:ext cx="4253230" cy="2090420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altLang="zh-CN" sz="1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endParaRPr lang="zh-CN" altLang="en-US" sz="1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96339" y="3392234"/>
            <a:ext cx="5728970" cy="951230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54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预借票据系统指南</a:t>
            </a:r>
            <a:endParaRPr lang="zh-CN" altLang="en-US" sz="5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5327222" y="4390123"/>
            <a:ext cx="602891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06664" y="5085978"/>
            <a:ext cx="3939534" cy="615549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西北师范大学财务处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635"/>
            <a:ext cx="1856740" cy="171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49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49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07135" y="1372870"/>
            <a:ext cx="9552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7</a:t>
            </a:r>
            <a:r>
              <a:rPr lang="zh-CN" altLang="en-US"/>
              <a:t>、点击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完成</a:t>
            </a:r>
            <a:r>
              <a:rPr lang="en-US" altLang="zh-CN"/>
              <a:t>”</a:t>
            </a:r>
            <a:r>
              <a:rPr lang="zh-CN" altLang="en-US"/>
              <a:t>后系统自动跳转到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我的申请单</a:t>
            </a:r>
            <a:r>
              <a:rPr lang="en-US" altLang="zh-CN"/>
              <a:t>”</a:t>
            </a:r>
            <a:r>
              <a:rPr lang="zh-CN" altLang="en-US"/>
              <a:t>，然后选择借票项目，点击</a:t>
            </a:r>
            <a:r>
              <a:rPr lang="en-US" altLang="zh-CN"/>
              <a:t>”</a:t>
            </a:r>
            <a:r>
              <a:rPr lang="zh-CN" altLang="en-US">
                <a:solidFill>
                  <a:srgbClr val="FF0000"/>
                </a:solidFill>
              </a:rPr>
              <a:t>申请</a:t>
            </a:r>
            <a:r>
              <a:rPr lang="en-US" altLang="zh-CN"/>
              <a:t>“</a:t>
            </a:r>
            <a:r>
              <a:rPr lang="zh-CN" altLang="en-US"/>
              <a:t>。等待审批人在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内控审批系统</a:t>
            </a:r>
            <a:r>
              <a:rPr lang="en-US" altLang="zh-CN"/>
              <a:t>”</a:t>
            </a:r>
            <a:r>
              <a:rPr lang="zh-CN" altLang="en-US"/>
              <a:t>审批。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7135" y="2666365"/>
            <a:ext cx="9415780" cy="275526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07135" y="1372870"/>
            <a:ext cx="9552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8</a:t>
            </a:r>
            <a:r>
              <a:rPr lang="zh-CN" altLang="en-US"/>
              <a:t>、打印申请单有两种方式，一是</a:t>
            </a:r>
            <a:r>
              <a:rPr lang="zh-CN" altLang="en-US">
                <a:sym typeface="+mn-ea"/>
              </a:rPr>
              <a:t>在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我的申请单中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，点击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查看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，在附件中点击有流水号的文件，打开后，点击右键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打印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即可。</a:t>
            </a:r>
            <a:endParaRPr lang="zh-CN" altLang="en-US"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5045" y="4053840"/>
            <a:ext cx="10534650" cy="18002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045" y="2472055"/>
            <a:ext cx="9309735" cy="118808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07135" y="1372870"/>
            <a:ext cx="9552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9</a:t>
            </a:r>
            <a:r>
              <a:rPr lang="zh-CN" altLang="en-US"/>
              <a:t>、打印申请单有两种方式，二是在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内控审批系统</a:t>
            </a:r>
            <a:r>
              <a:rPr lang="en-US" altLang="zh-CN"/>
              <a:t>”</a:t>
            </a:r>
            <a:r>
              <a:rPr lang="zh-CN" altLang="en-US"/>
              <a:t>，在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查看我的单据</a:t>
            </a:r>
            <a:r>
              <a:rPr lang="en-US" altLang="zh-CN"/>
              <a:t>”</a:t>
            </a:r>
            <a:r>
              <a:rPr lang="zh-CN" altLang="en-US"/>
              <a:t>中，在附件中点击有流水号的文件，打开后，点击右键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打印</a:t>
            </a:r>
            <a:r>
              <a:rPr lang="en-US" altLang="zh-CN"/>
              <a:t>”</a:t>
            </a:r>
            <a:r>
              <a:rPr lang="zh-CN" altLang="en-US"/>
              <a:t>即可。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6670" y="2350135"/>
            <a:ext cx="9105900" cy="18999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670" y="4562475"/>
            <a:ext cx="9103995" cy="138366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07135" y="1372870"/>
            <a:ext cx="9552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10</a:t>
            </a:r>
            <a:r>
              <a:rPr lang="zh-CN" altLang="en-US"/>
              <a:t>、</a:t>
            </a:r>
            <a:r>
              <a:rPr lang="zh-CN" altLang="en-US"/>
              <a:t>预借票据申请单如下：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t="3370" r="395"/>
          <a:stretch>
            <a:fillRect/>
          </a:stretch>
        </p:blipFill>
        <p:spPr>
          <a:xfrm>
            <a:off x="1134745" y="2061210"/>
            <a:ext cx="8637270" cy="396938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" y="793"/>
            <a:ext cx="12193647" cy="68606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81307" y="2277666"/>
            <a:ext cx="369570" cy="1228090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endParaRPr lang="zh-CN" altLang="en-US" sz="7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327222" y="3605001"/>
            <a:ext cx="602891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9"/>
          <p:cNvSpPr txBox="1"/>
          <p:nvPr/>
        </p:nvSpPr>
        <p:spPr>
          <a:xfrm>
            <a:off x="6826250" y="2489200"/>
            <a:ext cx="4138930" cy="122809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p>
            <a:pPr algn="r"/>
            <a:r>
              <a:rPr lang="zh-CN" altLang="en-US" sz="7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到款开票</a:t>
            </a:r>
            <a:endParaRPr lang="zh-CN" altLang="en-US" sz="7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到款开票</a:t>
            </a:r>
            <a:endParaRPr lang="zh-CN" altLang="en-US" sz="28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2295" y="2404110"/>
            <a:ext cx="11205210" cy="33807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82650" y="1195705"/>
            <a:ext cx="9474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</a:t>
            </a:r>
            <a:r>
              <a:rPr lang="zh-CN" altLang="en-US"/>
              <a:t>、点击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新增申请</a:t>
            </a:r>
            <a:r>
              <a:rPr lang="en-US" altLang="zh-CN"/>
              <a:t>”</a:t>
            </a:r>
            <a:r>
              <a:rPr lang="zh-CN" altLang="en-US"/>
              <a:t>，选择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到款开票</a:t>
            </a:r>
            <a:r>
              <a:rPr lang="en-US" altLang="zh-CN"/>
              <a:t>”</a:t>
            </a:r>
            <a:r>
              <a:rPr lang="zh-CN" altLang="en-US"/>
              <a:t>并勾选，点击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确定</a:t>
            </a:r>
            <a:r>
              <a:rPr lang="en-US" altLang="zh-CN"/>
              <a:t>”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到款开票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882650" y="1195705"/>
            <a:ext cx="9474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zh-CN" altLang="en-US">
                <a:sym typeface="+mn-ea"/>
              </a:rPr>
              <a:t>发票类型选择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税务发票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，勾选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我已阅读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，点击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下一步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5390" y="1807210"/>
            <a:ext cx="7118985" cy="32442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065" y="5173980"/>
            <a:ext cx="9020175" cy="126682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到款开票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882650" y="1195705"/>
            <a:ext cx="94748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</a:t>
            </a:r>
            <a:r>
              <a:rPr lang="zh-CN" altLang="en-US"/>
              <a:t>、</a:t>
            </a:r>
            <a:r>
              <a:rPr>
                <a:sym typeface="+mn-ea"/>
              </a:rPr>
              <a:t>根据实际情况选择</a:t>
            </a:r>
            <a:r>
              <a:rPr lang="en-US">
                <a:sym typeface="+mn-ea"/>
              </a:rPr>
              <a:t>“</a:t>
            </a:r>
            <a:r>
              <a:rPr>
                <a:solidFill>
                  <a:srgbClr val="FF0000"/>
                </a:solidFill>
                <a:sym typeface="+mn-ea"/>
              </a:rPr>
              <a:t>科研</a:t>
            </a:r>
            <a:r>
              <a:rPr lang="en-US">
                <a:sym typeface="+mn-ea"/>
              </a:rPr>
              <a:t>”</a:t>
            </a:r>
            <a:r>
              <a:rPr lang="zh-CN" altLang="en-US">
                <a:sym typeface="+mn-ea"/>
              </a:rPr>
              <a:t>、</a:t>
            </a:r>
            <a:r>
              <a:rPr lang="en-US">
                <a:sym typeface="+mn-ea"/>
              </a:rPr>
              <a:t>“</a:t>
            </a:r>
            <a:r>
              <a:rPr>
                <a:solidFill>
                  <a:srgbClr val="FF0000"/>
                </a:solidFill>
                <a:sym typeface="+mn-ea"/>
              </a:rPr>
              <a:t>非科研</a:t>
            </a:r>
            <a:r>
              <a:rPr lang="en-US">
                <a:sym typeface="+mn-ea"/>
              </a:rPr>
              <a:t>”</a:t>
            </a:r>
            <a:r>
              <a:rPr>
                <a:sym typeface="+mn-ea"/>
              </a:rPr>
              <a:t>和是否</a:t>
            </a:r>
            <a:r>
              <a:rPr lang="en-US">
                <a:sym typeface="+mn-ea"/>
              </a:rPr>
              <a:t>“</a:t>
            </a:r>
            <a:r>
              <a:rPr>
                <a:solidFill>
                  <a:srgbClr val="FF0000"/>
                </a:solidFill>
                <a:sym typeface="+mn-ea"/>
              </a:rPr>
              <a:t>首次开票</a:t>
            </a:r>
            <a:r>
              <a:rPr lang="en-US">
                <a:sym typeface="+mn-ea"/>
              </a:rPr>
              <a:t>”</a:t>
            </a:r>
            <a:r>
              <a:rPr lang="zh-CN" altLang="en-US">
                <a:sym typeface="+mn-ea"/>
              </a:rPr>
              <a:t>，然后点击右下角的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完成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。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22705" y="2279015"/>
            <a:ext cx="8284845" cy="415607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到款开票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882650" y="1195705"/>
            <a:ext cx="9474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4</a:t>
            </a:r>
            <a:r>
              <a:rPr lang="zh-CN" altLang="en-US"/>
              <a:t>、选择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暂存款信息</a:t>
            </a:r>
            <a:r>
              <a:rPr lang="en-US" altLang="zh-CN"/>
              <a:t>”</a:t>
            </a:r>
            <a:r>
              <a:rPr lang="zh-CN" altLang="en-US"/>
              <a:t>，填写相应数据。其余同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预借开票</a:t>
            </a:r>
            <a:r>
              <a:rPr lang="en-US" altLang="zh-CN"/>
              <a:t>”</a:t>
            </a:r>
            <a:r>
              <a:rPr lang="zh-CN" altLang="en-US"/>
              <a:t>，不再赘述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5645" y="2292985"/>
            <a:ext cx="10898505" cy="2736850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" y="158"/>
            <a:ext cx="12193647" cy="68606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81307" y="2277666"/>
            <a:ext cx="369570" cy="1228090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endParaRPr lang="zh-CN" altLang="en-US" sz="7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327222" y="3605001"/>
            <a:ext cx="602891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9"/>
          <p:cNvSpPr txBox="1"/>
          <p:nvPr/>
        </p:nvSpPr>
        <p:spPr>
          <a:xfrm>
            <a:off x="6826250" y="2489200"/>
            <a:ext cx="4138930" cy="122809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p>
            <a:pPr algn="r"/>
            <a:r>
              <a:rPr lang="zh-CN" altLang="en-US" sz="7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退票冲红</a:t>
            </a:r>
            <a:endParaRPr lang="zh-CN" altLang="en-US" sz="7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 bwMode="auto">
          <a:xfrm>
            <a:off x="1089332" y="1115648"/>
            <a:ext cx="10019814" cy="5003801"/>
          </a:xfrm>
          <a:prstGeom prst="roundRect">
            <a:avLst>
              <a:gd name="adj" fmla="val 3926"/>
            </a:avLst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8" tIns="45719" rIns="91438" bIns="45719" numCol="1" rtlCol="0" anchor="t" anchorCtr="0" compatLnSpc="1"/>
          <a:lstStyle/>
          <a:p>
            <a:pPr defTabSz="815975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539240" y="681990"/>
            <a:ext cx="2952750" cy="773430"/>
            <a:chOff x="2332469" y="809238"/>
            <a:chExt cx="1859969" cy="608493"/>
          </a:xfrm>
          <a:solidFill>
            <a:srgbClr val="0070C0"/>
          </a:solidFill>
        </p:grpSpPr>
        <p:sp>
          <p:nvSpPr>
            <p:cNvPr id="9" name="圆角矩形 8"/>
            <p:cNvSpPr/>
            <p:nvPr/>
          </p:nvSpPr>
          <p:spPr bwMode="auto">
            <a:xfrm>
              <a:off x="2332469" y="809238"/>
              <a:ext cx="1859969" cy="60849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6" tIns="54408" rIns="108816" bIns="54408" numCol="1" rtlCol="0" anchor="t" anchorCtr="0" compatLnSpc="1"/>
            <a:lstStyle/>
            <a:p>
              <a:pPr algn="ctr" defTabSz="1087755"/>
              <a:endParaRPr lang="zh-CN" altLang="en-US" dirty="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623977" y="923027"/>
              <a:ext cx="1276709" cy="379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预借票据系统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805305" y="2830195"/>
            <a:ext cx="896747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一、预借开票</a:t>
            </a:r>
            <a:endParaRPr lang="zh-CN" altLang="en-US" sz="2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zh-CN" altLang="en-US" sz="2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二、到款开票</a:t>
            </a:r>
            <a:endParaRPr lang="zh-CN" altLang="en-US" sz="2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zh-CN" altLang="en-US" sz="2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三、退票冲红</a:t>
            </a:r>
            <a:endParaRPr lang="zh-CN" altLang="en-US" sz="2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退票冲红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882650" y="1195705"/>
            <a:ext cx="9474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</a:t>
            </a:r>
            <a:r>
              <a:rPr lang="zh-CN" altLang="en-US"/>
              <a:t>、进入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我的申请单</a:t>
            </a:r>
            <a:r>
              <a:rPr lang="en-US" altLang="zh-CN"/>
              <a:t>”</a:t>
            </a:r>
            <a:r>
              <a:rPr lang="zh-CN" altLang="en-US"/>
              <a:t>，点击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退票</a:t>
            </a:r>
            <a:r>
              <a:rPr lang="en-US" altLang="zh-CN"/>
              <a:t>”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6485" y="2273935"/>
            <a:ext cx="10024745" cy="3540760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退票</a:t>
            </a:r>
            <a:r>
              <a:rPr lang="zh-CN" altLang="en-US" sz="2800" dirty="0" smtClean="0">
                <a:sym typeface="+mn-ea"/>
              </a:rPr>
              <a:t>冲红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882650" y="1195705"/>
            <a:ext cx="9474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r>
              <a:rPr lang="zh-CN" altLang="en-US"/>
              <a:t>、填入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退票原因</a:t>
            </a:r>
            <a:r>
              <a:rPr lang="en-US" altLang="zh-CN"/>
              <a:t>”</a:t>
            </a:r>
            <a:r>
              <a:rPr lang="zh-CN" altLang="en-US"/>
              <a:t>，点击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提交</a:t>
            </a:r>
            <a:r>
              <a:rPr lang="en-US" altLang="zh-CN"/>
              <a:t>”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4565" y="2054225"/>
            <a:ext cx="9760585" cy="415226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退票</a:t>
            </a:r>
            <a:r>
              <a:rPr lang="zh-CN" altLang="en-US" sz="2800" dirty="0" smtClean="0">
                <a:sym typeface="+mn-ea"/>
              </a:rPr>
              <a:t>冲红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882650" y="1195705"/>
            <a:ext cx="9474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</a:t>
            </a:r>
            <a:r>
              <a:rPr lang="zh-CN" altLang="en-US"/>
              <a:t>、审批人进入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内控审批系统</a:t>
            </a:r>
            <a:r>
              <a:rPr lang="en-US" altLang="zh-CN">
                <a:solidFill>
                  <a:srgbClr val="FF0000"/>
                </a:solidFill>
              </a:rPr>
              <a:t>”</a:t>
            </a:r>
            <a:r>
              <a:rPr lang="zh-CN" altLang="en-US"/>
              <a:t>，选择相应项目审批。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300" y="2120265"/>
            <a:ext cx="11021060" cy="340423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退票</a:t>
            </a:r>
            <a:r>
              <a:rPr lang="zh-CN" altLang="en-US" sz="2800" dirty="0" smtClean="0">
                <a:sym typeface="+mn-ea"/>
              </a:rPr>
              <a:t>冲红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882650" y="1195705"/>
            <a:ext cx="9474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4</a:t>
            </a:r>
            <a:r>
              <a:rPr lang="zh-CN" altLang="en-US"/>
              <a:t>、在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我的申请单中</a:t>
            </a:r>
            <a:r>
              <a:rPr lang="en-US" altLang="zh-CN"/>
              <a:t>”</a:t>
            </a:r>
            <a:r>
              <a:rPr lang="zh-CN" altLang="en-US"/>
              <a:t>，点击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审批状态</a:t>
            </a:r>
            <a:r>
              <a:rPr lang="en-US" altLang="zh-CN"/>
              <a:t>”</a:t>
            </a:r>
            <a:r>
              <a:rPr lang="zh-CN" altLang="en-US"/>
              <a:t>，可查看审批进度。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2650" y="2334895"/>
            <a:ext cx="10344150" cy="2772410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退票</a:t>
            </a:r>
            <a:r>
              <a:rPr lang="zh-CN" altLang="en-US" sz="2800" dirty="0" smtClean="0">
                <a:sym typeface="+mn-ea"/>
              </a:rPr>
              <a:t>冲红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882650" y="1186180"/>
            <a:ext cx="9474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5</a:t>
            </a:r>
            <a:r>
              <a:rPr lang="zh-CN" altLang="en-US"/>
              <a:t>、点击右键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打印</a:t>
            </a:r>
            <a:r>
              <a:rPr lang="en-US" altLang="zh-CN"/>
              <a:t>”</a:t>
            </a:r>
            <a:r>
              <a:rPr lang="zh-CN" altLang="en-US"/>
              <a:t>，即可打印申请单。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1425" y="1837055"/>
            <a:ext cx="9388475" cy="395160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" y="793"/>
            <a:ext cx="12193647" cy="68606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534673" y="2277666"/>
            <a:ext cx="3016204" cy="1231102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72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7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327222" y="3605001"/>
            <a:ext cx="602891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" y="793"/>
            <a:ext cx="12193647" cy="68606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81307" y="2277666"/>
            <a:ext cx="369570" cy="1228090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endParaRPr lang="zh-CN" altLang="en-US" sz="7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327222" y="3605001"/>
            <a:ext cx="602891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9"/>
          <p:cNvSpPr txBox="1"/>
          <p:nvPr/>
        </p:nvSpPr>
        <p:spPr>
          <a:xfrm>
            <a:off x="6826250" y="2489200"/>
            <a:ext cx="4138930" cy="122809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p>
            <a:pPr algn="r"/>
            <a:r>
              <a:rPr lang="zh-CN" altLang="en-US" sz="7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预借开票</a:t>
            </a:r>
            <a:endParaRPr lang="zh-CN" altLang="en-US" sz="7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12351" y="107901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26820" y="1372870"/>
            <a:ext cx="9552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</a:t>
            </a:r>
            <a:r>
              <a:rPr lang="zh-CN" altLang="en-US"/>
              <a:t>、登录财务网上综合服务平台，进入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预借票据系统</a:t>
            </a:r>
            <a:r>
              <a:rPr lang="en-US" altLang="zh-CN"/>
              <a:t>”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6820" y="2299335"/>
            <a:ext cx="9707880" cy="366839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预借</a:t>
            </a:r>
            <a:r>
              <a:rPr lang="zh-CN" altLang="en-US" sz="2800" dirty="0" smtClean="0">
                <a:sym typeface="+mn-ea"/>
              </a:rPr>
              <a:t>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17295" y="1372870"/>
            <a:ext cx="9552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r>
              <a:rPr lang="zh-CN" altLang="en-US"/>
              <a:t>、点击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新增申请</a:t>
            </a:r>
            <a:r>
              <a:rPr lang="en-US" altLang="zh-CN"/>
              <a:t>”</a:t>
            </a:r>
            <a:r>
              <a:rPr lang="zh-CN" altLang="en-US"/>
              <a:t>，选择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预借开票</a:t>
            </a:r>
            <a:r>
              <a:rPr lang="en-US" altLang="zh-CN"/>
              <a:t>”</a:t>
            </a:r>
            <a:r>
              <a:rPr lang="zh-CN" altLang="en-US"/>
              <a:t>选项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8710" y="2058035"/>
            <a:ext cx="9248140" cy="4058920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17295" y="1372870"/>
            <a:ext cx="9552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</a:t>
            </a:r>
            <a:r>
              <a:rPr lang="zh-CN" altLang="en-US"/>
              <a:t>、发票类型选择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税务发票</a:t>
            </a:r>
            <a:r>
              <a:rPr lang="en-US" altLang="zh-CN"/>
              <a:t>”</a:t>
            </a:r>
            <a:r>
              <a:rPr lang="zh-CN" altLang="en-US"/>
              <a:t>，勾选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我已阅读</a:t>
            </a:r>
            <a:r>
              <a:rPr lang="en-US" altLang="zh-CN"/>
              <a:t>”</a:t>
            </a:r>
            <a:r>
              <a:rPr lang="zh-CN" altLang="en-US"/>
              <a:t>，点击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下一步</a:t>
            </a:r>
            <a:r>
              <a:rPr lang="en-US" altLang="zh-CN"/>
              <a:t>”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4410" y="1833245"/>
            <a:ext cx="7118985" cy="32442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445" y="5183505"/>
            <a:ext cx="9020175" cy="126682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17295" y="1372870"/>
            <a:ext cx="9552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4</a:t>
            </a:r>
            <a:r>
              <a:rPr lang="zh-CN" altLang="en-US"/>
              <a:t>、</a:t>
            </a:r>
            <a:r>
              <a:t>根据实际情况选择</a:t>
            </a:r>
            <a:r>
              <a:rPr lang="en-US"/>
              <a:t>“</a:t>
            </a:r>
            <a:r>
              <a:rPr>
                <a:solidFill>
                  <a:srgbClr val="FF0000"/>
                </a:solidFill>
              </a:rPr>
              <a:t>科研</a:t>
            </a:r>
            <a:r>
              <a:rPr lang="en-US"/>
              <a:t>”</a:t>
            </a:r>
            <a:r>
              <a:rPr lang="zh-CN" altLang="en-US"/>
              <a:t>、</a:t>
            </a:r>
            <a:r>
              <a:rPr lang="en-US"/>
              <a:t>“</a:t>
            </a:r>
            <a:r>
              <a:rPr>
                <a:solidFill>
                  <a:srgbClr val="FF0000"/>
                </a:solidFill>
              </a:rPr>
              <a:t>非科研</a:t>
            </a:r>
            <a:r>
              <a:rPr lang="en-US"/>
              <a:t>”</a:t>
            </a:r>
            <a:r>
              <a:t>和是否</a:t>
            </a:r>
            <a:r>
              <a:rPr lang="en-US"/>
              <a:t>“</a:t>
            </a:r>
            <a:r>
              <a:rPr>
                <a:solidFill>
                  <a:srgbClr val="FF0000"/>
                </a:solidFill>
              </a:rPr>
              <a:t>首次开票</a:t>
            </a:r>
            <a:r>
              <a:rPr lang="en-US"/>
              <a:t>”</a:t>
            </a:r>
            <a:r>
              <a:rPr lang="zh-CN" altLang="en-US"/>
              <a:t>，然后点击右下角的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完成</a:t>
            </a:r>
            <a:r>
              <a:rPr lang="en-US" altLang="zh-CN"/>
              <a:t>”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22705" y="2279015"/>
            <a:ext cx="8284845" cy="415607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17295" y="1372870"/>
            <a:ext cx="9552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5</a:t>
            </a:r>
            <a:r>
              <a:rPr lang="zh-CN" altLang="en-US"/>
              <a:t>、进入票据申请单页面，填入数据。 </a:t>
            </a:r>
            <a:r>
              <a:rPr lang="zh-CN" altLang="en-US">
                <a:solidFill>
                  <a:srgbClr val="FF0000"/>
                </a:solidFill>
              </a:rPr>
              <a:t>手机号</a:t>
            </a:r>
            <a:r>
              <a:rPr lang="zh-CN" altLang="en-US"/>
              <a:t>和</a:t>
            </a:r>
            <a:r>
              <a:rPr lang="zh-CN" altLang="en-US">
                <a:solidFill>
                  <a:srgbClr val="FF0000"/>
                </a:solidFill>
              </a:rPr>
              <a:t>邮箱</a:t>
            </a:r>
            <a:r>
              <a:rPr lang="zh-CN" altLang="en-US"/>
              <a:t>必填。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8345" y="2039620"/>
            <a:ext cx="11125200" cy="4211320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22511" y="11742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ym typeface="+mn-ea"/>
              </a:rPr>
              <a:t>预借开票</a:t>
            </a:r>
            <a:endParaRPr lang="zh-CN" altLang="en-US" sz="2800" dirty="0" smtClean="0"/>
          </a:p>
        </p:txBody>
      </p:sp>
      <p:sp>
        <p:nvSpPr>
          <p:cNvPr id="17" name="文本框 16"/>
          <p:cNvSpPr txBox="1"/>
          <p:nvPr/>
        </p:nvSpPr>
        <p:spPr>
          <a:xfrm>
            <a:off x="1207135" y="1372870"/>
            <a:ext cx="95529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6</a:t>
            </a:r>
            <a:r>
              <a:rPr lang="zh-CN" altLang="en-US"/>
              <a:t>、扣税方式有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现金</a:t>
            </a:r>
            <a:r>
              <a:rPr lang="en-US" altLang="zh-CN"/>
              <a:t>”</a:t>
            </a:r>
            <a:r>
              <a:rPr lang="zh-CN" altLang="en-US"/>
              <a:t>和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项目冻结</a:t>
            </a:r>
            <a:r>
              <a:rPr lang="en-US" altLang="zh-CN"/>
              <a:t>”</a:t>
            </a:r>
            <a:r>
              <a:rPr lang="zh-CN" altLang="en-US"/>
              <a:t>两种，若选择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项目冻结</a:t>
            </a:r>
            <a:r>
              <a:rPr lang="en-US" altLang="zh-CN"/>
              <a:t>”</a:t>
            </a:r>
            <a:r>
              <a:rPr lang="zh-CN" altLang="en-US"/>
              <a:t>，则在预扣税款项目中点击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新增项目</a:t>
            </a:r>
            <a:r>
              <a:rPr lang="en-US" altLang="zh-CN"/>
              <a:t>”</a:t>
            </a:r>
            <a:r>
              <a:rPr lang="zh-CN" altLang="en-US"/>
              <a:t>，选择对应项目。</a:t>
            </a:r>
            <a:endParaRPr lang="zh-CN" altLang="en-US"/>
          </a:p>
          <a:p>
            <a:r>
              <a:rPr lang="zh-CN" altLang="en-US"/>
              <a:t>申请单点写完毕后点击保存。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4550" y="2672715"/>
            <a:ext cx="10392410" cy="2654935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FFC000"/>
      </a:accent2>
      <a:accent3>
        <a:srgbClr val="BFBFBF"/>
      </a:accent3>
      <a:accent4>
        <a:srgbClr val="BFBFBF"/>
      </a:accent4>
      <a:accent5>
        <a:srgbClr val="BFBFBF"/>
      </a:accent5>
      <a:accent6>
        <a:srgbClr val="BFBFB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WPS 演示</Application>
  <PresentationFormat>自定义</PresentationFormat>
  <Paragraphs>99</Paragraphs>
  <Slides>25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Arial</vt:lpstr>
      <vt:lpstr>宋体</vt:lpstr>
      <vt:lpstr>Wingdings</vt:lpstr>
      <vt:lpstr>Arial Black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Crizs</cp:lastModifiedBy>
  <cp:revision>426</cp:revision>
  <dcterms:created xsi:type="dcterms:W3CDTF">2014-08-23T07:50:00Z</dcterms:created>
  <dcterms:modified xsi:type="dcterms:W3CDTF">2021-11-24T00:31:10Z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CFEE43790EB04766ACC2C586CCCB7727</vt:lpwstr>
  </property>
</Properties>
</file>